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Lst>
  <p:sldSz cx="7772400" cy="13716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0" d="100"/>
          <a:sy n="70" d="100"/>
        </p:scale>
        <p:origin x="-2429" y="-58"/>
      </p:cViewPr>
      <p:guideLst>
        <p:guide orient="horz" pos="4320"/>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hdphoto1.wdp>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tif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4260851"/>
            <a:ext cx="6606540" cy="2940050"/>
          </a:xfrm>
        </p:spPr>
        <p:txBody>
          <a:bodyPr/>
          <a:lstStyle/>
          <a:p>
            <a:r>
              <a:rPr lang="en-US" smtClean="0"/>
              <a:t>Click to edit Master title style</a:t>
            </a:r>
            <a:endParaRPr lang="en-US"/>
          </a:p>
        </p:txBody>
      </p:sp>
      <p:sp>
        <p:nvSpPr>
          <p:cNvPr id="3" name="Subtitle 2"/>
          <p:cNvSpPr>
            <a:spLocks noGrp="1"/>
          </p:cNvSpPr>
          <p:nvPr>
            <p:ph type="subTitle" idx="1"/>
          </p:nvPr>
        </p:nvSpPr>
        <p:spPr>
          <a:xfrm>
            <a:off x="1165860" y="7772400"/>
            <a:ext cx="5440680" cy="35052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F85C9B-1551-403D-B1E4-242205ACB3E0}" type="datetimeFigureOut">
              <a:rPr lang="en-US" smtClean="0"/>
              <a:t>8/9/2018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795943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F85C9B-1551-403D-B1E4-242205ACB3E0}" type="datetimeFigureOut">
              <a:rPr lang="en-US" smtClean="0"/>
              <a:t>8/9/2018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4278417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790281" y="1098550"/>
            <a:ext cx="1485662" cy="234061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0598" y="1098550"/>
            <a:ext cx="4330144" cy="234061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F85C9B-1551-403D-B1E4-242205ACB3E0}" type="datetimeFigureOut">
              <a:rPr lang="en-US" smtClean="0"/>
              <a:t>8/9/2018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2198468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F85C9B-1551-403D-B1E4-242205ACB3E0}" type="datetimeFigureOut">
              <a:rPr lang="en-US" smtClean="0"/>
              <a:t>8/9/2018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2745443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13966" y="8813801"/>
            <a:ext cx="6606540" cy="27241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613966" y="5813427"/>
            <a:ext cx="6606540" cy="3000374"/>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DF85C9B-1551-403D-B1E4-242205ACB3E0}" type="datetimeFigureOut">
              <a:rPr lang="en-US" smtClean="0"/>
              <a:t>8/9/2018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719663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30597" y="6400801"/>
            <a:ext cx="2907903" cy="18103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368040" y="6400801"/>
            <a:ext cx="2907904" cy="18103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DF85C9B-1551-403D-B1E4-242205ACB3E0}" type="datetimeFigureOut">
              <a:rPr lang="en-US" smtClean="0"/>
              <a:t>8/9/2018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3324677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8620" y="549276"/>
            <a:ext cx="6995160" cy="2286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88620" y="3070226"/>
            <a:ext cx="3434160" cy="127952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88620" y="4349750"/>
            <a:ext cx="3434160" cy="790257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3948272" y="3070226"/>
            <a:ext cx="3435509" cy="127952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948272" y="4349750"/>
            <a:ext cx="3435509" cy="790257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DF85C9B-1551-403D-B1E4-242205ACB3E0}" type="datetimeFigureOut">
              <a:rPr lang="en-US" smtClean="0"/>
              <a:t>8/9/2018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1581847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F85C9B-1551-403D-B1E4-242205ACB3E0}" type="datetimeFigureOut">
              <a:rPr lang="en-US" smtClean="0"/>
              <a:t>8/9/2018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3142234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F85C9B-1551-403D-B1E4-242205ACB3E0}" type="datetimeFigureOut">
              <a:rPr lang="en-US" smtClean="0"/>
              <a:t>8/9/2018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3771401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8620" y="546100"/>
            <a:ext cx="2557066" cy="232410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038792" y="546101"/>
            <a:ext cx="4344988" cy="1170622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88620" y="2870201"/>
            <a:ext cx="2557066" cy="938212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F85C9B-1551-403D-B1E4-242205ACB3E0}" type="datetimeFigureOut">
              <a:rPr lang="en-US" smtClean="0"/>
              <a:t>8/9/2018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12944487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3445" y="9601200"/>
            <a:ext cx="4663440" cy="1133476"/>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523445" y="1225550"/>
            <a:ext cx="4663440" cy="8229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523445" y="10734676"/>
            <a:ext cx="4663440" cy="160972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F85C9B-1551-403D-B1E4-242205ACB3E0}" type="datetimeFigureOut">
              <a:rPr lang="en-US" smtClean="0"/>
              <a:t>8/9/2018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09CB70-2146-45E4-BED6-0AA6F6C7592B}" type="slidenum">
              <a:rPr lang="en-US" smtClean="0"/>
              <a:t>‹#›</a:t>
            </a:fld>
            <a:endParaRPr lang="en-US"/>
          </a:p>
        </p:txBody>
      </p:sp>
    </p:spTree>
    <p:extLst>
      <p:ext uri="{BB962C8B-B14F-4D97-AF65-F5344CB8AC3E}">
        <p14:creationId xmlns:p14="http://schemas.microsoft.com/office/powerpoint/2010/main" val="31872859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152400"/>
            <a:ext cx="7315200" cy="1524000"/>
          </a:xfrm>
          <a:prstGeom prst="rect">
            <a:avLst/>
          </a:prstGeom>
        </p:spPr>
        <p:txBody>
          <a:bodyPr vert="horz" lIns="91440" tIns="45720" rIns="91440" bIns="45720" rtlCol="0" anchor="t" anchorCtr="0">
            <a:normAutofit/>
          </a:bodyPr>
          <a:lstStyle/>
          <a:p>
            <a:r>
              <a:rPr lang="en-US" smtClean="0"/>
              <a:t>Click to edit Master title style</a:t>
            </a:r>
            <a:endParaRPr lang="en-US"/>
          </a:p>
        </p:txBody>
      </p:sp>
      <p:sp>
        <p:nvSpPr>
          <p:cNvPr id="3" name="Text Placeholder 2"/>
          <p:cNvSpPr>
            <a:spLocks noGrp="1"/>
          </p:cNvSpPr>
          <p:nvPr>
            <p:ph type="body" idx="1"/>
          </p:nvPr>
        </p:nvSpPr>
        <p:spPr>
          <a:xfrm>
            <a:off x="228600" y="1828800"/>
            <a:ext cx="7315200" cy="1042352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88620" y="12712701"/>
            <a:ext cx="1813560" cy="730250"/>
          </a:xfrm>
          <a:prstGeom prst="rect">
            <a:avLst/>
          </a:prstGeom>
        </p:spPr>
        <p:txBody>
          <a:bodyPr vert="horz" lIns="91440" tIns="45720" rIns="91440" bIns="45720" rtlCol="0" anchor="ctr"/>
          <a:lstStyle>
            <a:lvl1pPr algn="l">
              <a:defRPr sz="1200">
                <a:solidFill>
                  <a:schemeClr val="tx1">
                    <a:tint val="75000"/>
                  </a:schemeClr>
                </a:solidFill>
              </a:defRPr>
            </a:lvl1pPr>
          </a:lstStyle>
          <a:p>
            <a:fld id="{FDF85C9B-1551-403D-B1E4-242205ACB3E0}" type="datetimeFigureOut">
              <a:rPr lang="en-US" smtClean="0"/>
              <a:t>8/9/2018</a:t>
            </a:fld>
            <a:endParaRPr lang="en-US"/>
          </a:p>
        </p:txBody>
      </p:sp>
      <p:sp>
        <p:nvSpPr>
          <p:cNvPr id="5" name="Footer Placeholder 4"/>
          <p:cNvSpPr>
            <a:spLocks noGrp="1"/>
          </p:cNvSpPr>
          <p:nvPr>
            <p:ph type="ftr" sz="quarter" idx="3"/>
          </p:nvPr>
        </p:nvSpPr>
        <p:spPr>
          <a:xfrm>
            <a:off x="2655570" y="12712701"/>
            <a:ext cx="2461260" cy="7302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570220" y="12712701"/>
            <a:ext cx="1813560" cy="730250"/>
          </a:xfrm>
          <a:prstGeom prst="rect">
            <a:avLst/>
          </a:prstGeom>
        </p:spPr>
        <p:txBody>
          <a:bodyPr vert="horz" lIns="91440" tIns="45720" rIns="91440" bIns="45720" rtlCol="0" anchor="ctr"/>
          <a:lstStyle>
            <a:lvl1pPr algn="r">
              <a:defRPr sz="1200">
                <a:solidFill>
                  <a:schemeClr val="tx1">
                    <a:tint val="75000"/>
                  </a:schemeClr>
                </a:solidFill>
              </a:defRPr>
            </a:lvl1pPr>
          </a:lstStyle>
          <a:p>
            <a:fld id="{BF09CB70-2146-45E4-BED6-0AA6F6C7592B}" type="slidenum">
              <a:rPr lang="en-US" smtClean="0"/>
              <a:t>‹#›</a:t>
            </a:fld>
            <a:endParaRPr lang="en-US"/>
          </a:p>
        </p:txBody>
      </p:sp>
    </p:spTree>
    <p:extLst>
      <p:ext uri="{BB962C8B-B14F-4D97-AF65-F5344CB8AC3E}">
        <p14:creationId xmlns:p14="http://schemas.microsoft.com/office/powerpoint/2010/main" val="7588133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2.jpg"/><Relationship Id="rId7"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emf"/><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228600" y="519545"/>
            <a:ext cx="7315200" cy="1004455"/>
          </a:xfrm>
          <a:prstGeom prst="rect">
            <a:avLst/>
          </a:prstGeom>
        </p:spPr>
        <p:txBody>
          <a:bodyPr vert="horz" lIns="91440" tIns="45720" rIns="91440" bIns="45720" rtlCol="0" anchor="t" anchorCtr="0">
            <a:normAutofit fontScale="850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200" dirty="0" smtClean="0"/>
              <a:t>Case Study: </a:t>
            </a:r>
            <a:r>
              <a:rPr lang="en-US" sz="2800" dirty="0" smtClean="0"/>
              <a:t>Deterioration due to Structural Response</a:t>
            </a:r>
          </a:p>
          <a:p>
            <a:pPr algn="l"/>
            <a:r>
              <a:rPr lang="en-US" sz="2200" dirty="0" smtClean="0"/>
              <a:t>Bridge Introduction</a:t>
            </a:r>
            <a:endParaRPr lang="en-US" sz="2200" dirty="0"/>
          </a:p>
        </p:txBody>
      </p:sp>
      <p:sp>
        <p:nvSpPr>
          <p:cNvPr id="4" name="TextBox 3"/>
          <p:cNvSpPr txBox="1"/>
          <p:nvPr/>
        </p:nvSpPr>
        <p:spPr>
          <a:xfrm>
            <a:off x="228600" y="1447800"/>
            <a:ext cx="7315200" cy="7232749"/>
          </a:xfrm>
          <a:prstGeom prst="rect">
            <a:avLst/>
          </a:prstGeom>
          <a:noFill/>
        </p:spPr>
        <p:txBody>
          <a:bodyPr wrap="square" rtlCol="0">
            <a:spAutoFit/>
          </a:bodyPr>
          <a:lstStyle/>
          <a:p>
            <a:pPr algn="just"/>
            <a:r>
              <a:rPr lang="en-US" sz="1600" dirty="0" smtClean="0"/>
              <a:t>Motivation</a:t>
            </a:r>
          </a:p>
          <a:p>
            <a:pPr algn="just"/>
            <a:r>
              <a:rPr lang="en-US" sz="1200" dirty="0" smtClean="0"/>
              <a:t>The bridge presented in this case study was constructed in 1983. It was selected for study due to its numerous performance issues with the goal of determining the efficacy of SHM and NDE technologies.</a:t>
            </a:r>
          </a:p>
          <a:p>
            <a:pPr algn="just"/>
            <a:r>
              <a:rPr lang="en-US" sz="1200" dirty="0" smtClean="0"/>
              <a:t>While the </a:t>
            </a:r>
            <a:r>
              <a:rPr lang="en-US" sz="1200" dirty="0"/>
              <a:t>bridge was not </a:t>
            </a:r>
            <a:r>
              <a:rPr lang="en-US" sz="1200" dirty="0" smtClean="0"/>
              <a:t>rated structurally </a:t>
            </a:r>
            <a:r>
              <a:rPr lang="en-US" sz="1200" dirty="0"/>
              <a:t>deficient, functionally obsolete, or posted for </a:t>
            </a:r>
            <a:r>
              <a:rPr lang="en-US" sz="1200" dirty="0" smtClean="0"/>
              <a:t>any load restrictions, the observed level of deterioration gave the owner reason to be concerned for it’s continued performance. </a:t>
            </a:r>
          </a:p>
          <a:p>
            <a:pPr algn="just"/>
            <a:r>
              <a:rPr lang="en-US" sz="1200" dirty="0" smtClean="0"/>
              <a:t>Furthermore, some of the deterioration appeared to have been caused by the structure’s response to traffic loads. </a:t>
            </a:r>
          </a:p>
          <a:p>
            <a:pPr algn="just"/>
            <a:r>
              <a:rPr lang="en-US" sz="1200" dirty="0" smtClean="0"/>
              <a:t>Structural identification with load testing was performed in an effort to quantify the impact of the deterioration on bridge performance and identify how bridge behavior may have contributed to certain instances of damage.</a:t>
            </a:r>
          </a:p>
          <a:p>
            <a:pPr algn="just"/>
            <a:endParaRPr lang="en-US" sz="1200" dirty="0"/>
          </a:p>
          <a:p>
            <a:pPr algn="just"/>
            <a:r>
              <a:rPr lang="en-US" sz="1600" dirty="0" smtClean="0"/>
              <a:t>Bridge Description</a:t>
            </a:r>
          </a:p>
          <a:p>
            <a:pPr algn="just"/>
            <a:r>
              <a:rPr lang="en-US" sz="1200" dirty="0" smtClean="0"/>
              <a:t>The system is composed of two adjacent bridges, each a four-span, steel, multi-girder bridge with a cast-in-place deck. The bridge serves more than 100,000 vehicles per day and serves as a major link to the George Washington Bridge. </a:t>
            </a:r>
          </a:p>
          <a:p>
            <a:pPr algn="just"/>
            <a:endParaRPr lang="en-US" sz="1200" dirty="0"/>
          </a:p>
          <a:p>
            <a:pPr algn="just"/>
            <a:endParaRPr lang="en-US" sz="1200" dirty="0" smtClean="0"/>
          </a:p>
          <a:p>
            <a:pPr algn="just"/>
            <a:endParaRPr lang="en-US" sz="1200" dirty="0"/>
          </a:p>
          <a:p>
            <a:pPr algn="just"/>
            <a:endParaRPr lang="en-US" sz="1200" dirty="0" smtClean="0"/>
          </a:p>
          <a:p>
            <a:pPr algn="just"/>
            <a:endParaRPr lang="en-US" sz="1200" dirty="0"/>
          </a:p>
          <a:p>
            <a:pPr algn="just"/>
            <a:endParaRPr lang="en-US" sz="1200" dirty="0" smtClean="0"/>
          </a:p>
          <a:p>
            <a:pPr algn="just"/>
            <a:endParaRPr lang="en-US" sz="1200" dirty="0" smtClean="0"/>
          </a:p>
          <a:p>
            <a:pPr algn="just"/>
            <a:endParaRPr lang="en-US" sz="1200" dirty="0" smtClean="0"/>
          </a:p>
          <a:p>
            <a:pPr algn="just"/>
            <a:endParaRPr lang="en-US" sz="1200" dirty="0"/>
          </a:p>
          <a:p>
            <a:pPr algn="just"/>
            <a:endParaRPr lang="en-US" sz="1200" dirty="0" smtClean="0"/>
          </a:p>
          <a:p>
            <a:pPr algn="just"/>
            <a:endParaRPr lang="en-US" sz="1200" dirty="0" smtClean="0"/>
          </a:p>
          <a:p>
            <a:pPr algn="just"/>
            <a:endParaRPr lang="en-US" sz="1200" dirty="0"/>
          </a:p>
          <a:p>
            <a:pPr algn="just"/>
            <a:endParaRPr lang="en-US" sz="1200" dirty="0" smtClean="0"/>
          </a:p>
          <a:p>
            <a:pPr algn="just"/>
            <a:endParaRPr lang="en-US" sz="1200" dirty="0"/>
          </a:p>
          <a:p>
            <a:pPr algn="just"/>
            <a:endParaRPr lang="en-US" sz="1200" dirty="0" smtClean="0"/>
          </a:p>
          <a:p>
            <a:pPr algn="just"/>
            <a:r>
              <a:rPr lang="en-US" sz="1200" dirty="0" smtClean="0"/>
              <a:t>The following performance issues were observed:</a:t>
            </a:r>
          </a:p>
          <a:p>
            <a:pPr marL="171450" indent="-171450" algn="just">
              <a:buFont typeface="Arial" panose="020B0604020202020204" pitchFamily="34" charset="0"/>
              <a:buChar char="•"/>
            </a:pPr>
            <a:r>
              <a:rPr lang="en-US" sz="1200" dirty="0" smtClean="0"/>
              <a:t>The bridge exhibited fatigue cracks in the girder webs at the wind bracing connections. </a:t>
            </a:r>
          </a:p>
          <a:p>
            <a:pPr marL="171450" indent="-171450" algn="just">
              <a:buFont typeface="Arial" panose="020B0604020202020204" pitchFamily="34" charset="0"/>
              <a:buChar char="•"/>
            </a:pPr>
            <a:r>
              <a:rPr lang="en-US" sz="1200" dirty="0" smtClean="0"/>
              <a:t>The exterior bearings were heavily corroded.</a:t>
            </a:r>
          </a:p>
          <a:p>
            <a:pPr marL="171450" indent="-171450" algn="just">
              <a:buFont typeface="Arial" panose="020B0604020202020204" pitchFamily="34" charset="0"/>
              <a:buChar char="•"/>
            </a:pPr>
            <a:r>
              <a:rPr lang="en-US" sz="1200" dirty="0" smtClean="0"/>
              <a:t>One bearing had a broken </a:t>
            </a:r>
            <a:r>
              <a:rPr lang="en-US" sz="1200" dirty="0" err="1" smtClean="0"/>
              <a:t>pintel</a:t>
            </a:r>
            <a:r>
              <a:rPr lang="en-US" sz="1200" dirty="0" smtClean="0"/>
              <a:t> allowing it to rotate (about it’s vertical axis).</a:t>
            </a:r>
          </a:p>
          <a:p>
            <a:pPr marL="171450" indent="-171450" algn="just">
              <a:buFont typeface="Arial" panose="020B0604020202020204" pitchFamily="34" charset="0"/>
              <a:buChar char="•"/>
            </a:pPr>
            <a:r>
              <a:rPr lang="en-US" sz="1200" dirty="0" smtClean="0"/>
              <a:t>Deteriorated joints permitted water to drain on top of the pier caps and bearings.</a:t>
            </a:r>
          </a:p>
          <a:p>
            <a:pPr marL="171450" indent="-171450" algn="just">
              <a:buFont typeface="Arial" panose="020B0604020202020204" pitchFamily="34" charset="0"/>
              <a:buChar char="•"/>
            </a:pPr>
            <a:r>
              <a:rPr lang="en-US" sz="1200" dirty="0" smtClean="0"/>
              <a:t>The pier cap exhibited a large crack.</a:t>
            </a:r>
          </a:p>
          <a:p>
            <a:pPr marL="171450" indent="-171450" algn="just">
              <a:buFont typeface="Arial" panose="020B0604020202020204" pitchFamily="34" charset="0"/>
              <a:buChar char="•"/>
            </a:pPr>
            <a:r>
              <a:rPr lang="en-US" sz="1200" dirty="0" smtClean="0"/>
              <a:t>Soil erosion had led to approach settlement, resulting in a bump at the bridge entry. </a:t>
            </a:r>
          </a:p>
          <a:p>
            <a:pPr marL="171450" indent="-171450" algn="just">
              <a:buFont typeface="Arial" panose="020B0604020202020204" pitchFamily="34" charset="0"/>
              <a:buChar char="•"/>
            </a:pPr>
            <a:r>
              <a:rPr lang="en-US" sz="1200" dirty="0" smtClean="0"/>
              <a:t>Large traffic induced vibrations were reported.</a:t>
            </a:r>
          </a:p>
          <a:p>
            <a:pPr algn="just"/>
            <a:endParaRPr lang="en-US" sz="1200" dirty="0"/>
          </a:p>
        </p:txBody>
      </p:sp>
      <p:grpSp>
        <p:nvGrpSpPr>
          <p:cNvPr id="17" name="Group 16"/>
          <p:cNvGrpSpPr/>
          <p:nvPr/>
        </p:nvGrpSpPr>
        <p:grpSpPr>
          <a:xfrm>
            <a:off x="228600" y="7467600"/>
            <a:ext cx="7315200" cy="2213541"/>
            <a:chOff x="228600" y="7463859"/>
            <a:chExt cx="7315200" cy="2213541"/>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3951" t="9167" r="10811" b="10139"/>
            <a:stretch/>
          </p:blipFill>
          <p:spPr>
            <a:xfrm>
              <a:off x="2420303" y="8305800"/>
              <a:ext cx="1867358" cy="137160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8305800"/>
              <a:ext cx="2057400" cy="1371600"/>
            </a:xfrm>
            <a:prstGeom prst="rect">
              <a:avLst/>
            </a:prstGeom>
          </p:spPr>
        </p:pic>
        <p:pic>
          <p:nvPicPr>
            <p:cNvPr id="12" name="Picture 11"/>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20000"/>
                      </a14:imgEffect>
                    </a14:imgLayer>
                  </a14:imgProps>
                </a:ext>
              </a:extLst>
            </a:blip>
            <a:srcRect l="6433" t="3996" r="4420" b="6258"/>
            <a:stretch/>
          </p:blipFill>
          <p:spPr>
            <a:xfrm>
              <a:off x="4421964" y="8305800"/>
              <a:ext cx="1615934" cy="1371600"/>
            </a:xfrm>
            <a:prstGeom prst="rect">
              <a:avLst/>
            </a:prstGeom>
            <a:ln>
              <a:noFill/>
            </a:ln>
            <a:effectLst/>
          </p:spPr>
        </p:pic>
        <p:pic>
          <p:nvPicPr>
            <p:cNvPr id="13" name="Picture 12"/>
            <p:cNvPicPr>
              <a:picLocks noChangeAspect="1"/>
            </p:cNvPicPr>
            <p:nvPr/>
          </p:nvPicPr>
          <p:blipFill rotWithShape="1">
            <a:blip r:embed="rId6"/>
            <a:srcRect l="2380" t="1454" r="4071" b="1858"/>
            <a:stretch/>
          </p:blipFill>
          <p:spPr>
            <a:xfrm>
              <a:off x="6172200" y="7463859"/>
              <a:ext cx="1371600" cy="2213541"/>
            </a:xfrm>
            <a:prstGeom prst="rect">
              <a:avLst/>
            </a:prstGeom>
          </p:spPr>
        </p:pic>
      </p:grpSp>
      <p:pic>
        <p:nvPicPr>
          <p:cNvPr id="14" name="Picture 13"/>
          <p:cNvPicPr>
            <a:picLocks noChangeAspect="1"/>
          </p:cNvPicPr>
          <p:nvPr/>
        </p:nvPicPr>
        <p:blipFill rotWithShape="1">
          <a:blip r:embed="rId7"/>
          <a:srcRect l="3326" t="12019" r="2104" b="8379"/>
          <a:stretch/>
        </p:blipFill>
        <p:spPr>
          <a:xfrm>
            <a:off x="228600" y="5522655"/>
            <a:ext cx="7315200" cy="1106745"/>
          </a:xfrm>
          <a:prstGeom prst="rect">
            <a:avLst/>
          </a:prstGeom>
        </p:spPr>
      </p:pic>
      <p:grpSp>
        <p:nvGrpSpPr>
          <p:cNvPr id="16" name="Group 15"/>
          <p:cNvGrpSpPr/>
          <p:nvPr/>
        </p:nvGrpSpPr>
        <p:grpSpPr>
          <a:xfrm>
            <a:off x="989801" y="4038600"/>
            <a:ext cx="5792798" cy="1371600"/>
            <a:chOff x="685800" y="5257800"/>
            <a:chExt cx="5792798" cy="1371600"/>
          </a:xfrm>
        </p:grpSpPr>
        <p:pic>
          <p:nvPicPr>
            <p:cNvPr id="18" name="Picture 17"/>
            <p:cNvPicPr>
              <a:picLocks noChangeAspect="1"/>
            </p:cNvPicPr>
            <p:nvPr/>
          </p:nvPicPr>
          <p:blipFill rotWithShape="1">
            <a:blip r:embed="rId8" cstate="print">
              <a:extLst>
                <a:ext uri="{28A0092B-C50C-407E-A947-70E740481C1C}">
                  <a14:useLocalDpi xmlns:a14="http://schemas.microsoft.com/office/drawing/2010/main" val="0"/>
                </a:ext>
              </a:extLst>
            </a:blip>
            <a:srcRect l="14101" t="52776" r="24191" b="16592"/>
            <a:stretch/>
          </p:blipFill>
          <p:spPr>
            <a:xfrm>
              <a:off x="4343400" y="5257800"/>
              <a:ext cx="2135198" cy="1371600"/>
            </a:xfrm>
            <a:prstGeom prst="rect">
              <a:avLst/>
            </a:prstGeom>
          </p:spPr>
        </p:pic>
        <p:pic>
          <p:nvPicPr>
            <p:cNvPr id="1029" name="Picture 5"/>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85800" y="5257800"/>
              <a:ext cx="2970628" cy="137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Tree>
    <p:extLst>
      <p:ext uri="{BB962C8B-B14F-4D97-AF65-F5344CB8AC3E}">
        <p14:creationId xmlns:p14="http://schemas.microsoft.com/office/powerpoint/2010/main" val="2606130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28600" y="519545"/>
            <a:ext cx="7315200" cy="1004455"/>
          </a:xfrm>
          <a:prstGeom prst="rect">
            <a:avLst/>
          </a:prstGeom>
        </p:spPr>
        <p:txBody>
          <a:bodyPr>
            <a:normAutofit fontScale="85000" lnSpcReduction="10000"/>
          </a:bodyPr>
          <a:lstStyle>
            <a:lvl1pPr algn="l" defTabSz="914400" rtl="0" eaLnBrk="1" latinLnBrk="0" hangingPunct="1">
              <a:spcBef>
                <a:spcPct val="0"/>
              </a:spcBef>
              <a:buNone/>
              <a:defRPr sz="4400" kern="1200">
                <a:solidFill>
                  <a:schemeClr val="tx1"/>
                </a:solidFill>
                <a:latin typeface="+mj-lt"/>
                <a:ea typeface="+mj-ea"/>
                <a:cs typeface="+mj-cs"/>
              </a:defRPr>
            </a:lvl1pPr>
          </a:lstStyle>
          <a:p>
            <a:r>
              <a:rPr lang="en-US" sz="3200" dirty="0"/>
              <a:t>Case Study: </a:t>
            </a:r>
            <a:r>
              <a:rPr lang="en-US" sz="2800" dirty="0"/>
              <a:t>Deterioration due to Structural </a:t>
            </a:r>
            <a:r>
              <a:rPr lang="en-US" sz="2800" dirty="0" smtClean="0"/>
              <a:t>Response</a:t>
            </a:r>
            <a:r>
              <a:rPr lang="en-US" dirty="0" smtClean="0"/>
              <a:t/>
            </a:r>
            <a:br>
              <a:rPr lang="en-US" dirty="0" smtClean="0"/>
            </a:br>
            <a:r>
              <a:rPr lang="en-US" sz="2200" dirty="0" smtClean="0"/>
              <a:t>Technology Implementation </a:t>
            </a:r>
            <a:endParaRPr lang="en-US" sz="2200" dirty="0"/>
          </a:p>
        </p:txBody>
      </p:sp>
      <p:sp>
        <p:nvSpPr>
          <p:cNvPr id="3" name="Content Placeholder 2"/>
          <p:cNvSpPr txBox="1">
            <a:spLocks/>
          </p:cNvSpPr>
          <p:nvPr/>
        </p:nvSpPr>
        <p:spPr>
          <a:xfrm>
            <a:off x="228600" y="1219200"/>
            <a:ext cx="7315200" cy="28194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buNone/>
            </a:pPr>
            <a:r>
              <a:rPr lang="en-US" sz="1600" dirty="0" smtClean="0"/>
              <a:t>Description </a:t>
            </a:r>
          </a:p>
          <a:p>
            <a:pPr marL="0" indent="0" algn="just">
              <a:buNone/>
            </a:pPr>
            <a:r>
              <a:rPr lang="en-US" sz="1200" dirty="0" smtClean="0"/>
              <a:t>The bridge was evaluated using operational monitoring, impact testing, and proof-level static load testing. Finite element models were also extensively used to provide a more complete understanding of the behavior of the bridge and to identify influential mechanisms.</a:t>
            </a:r>
          </a:p>
          <a:p>
            <a:pPr marL="0" indent="0" algn="just">
              <a:buNone/>
            </a:pPr>
            <a:r>
              <a:rPr lang="en-US" sz="1200" dirty="0" smtClean="0"/>
              <a:t>Preliminary operational monitoring was conducted by recording the bridge response (strain, displacement and acceleration) under normal traffic conditions. </a:t>
            </a:r>
          </a:p>
          <a:p>
            <a:pPr marL="0" indent="0" algn="just">
              <a:buNone/>
            </a:pPr>
            <a:r>
              <a:rPr lang="en-US" sz="1200" dirty="0" smtClean="0"/>
              <a:t>The impact test was performed by impacting the deck </a:t>
            </a:r>
            <a:r>
              <a:rPr lang="en-US" sz="1200" dirty="0"/>
              <a:t>with an instrumented sledgehammer, </a:t>
            </a:r>
            <a:r>
              <a:rPr lang="en-US" sz="1200" dirty="0" smtClean="0"/>
              <a:t>while recording acceleration at </a:t>
            </a:r>
            <a:r>
              <a:rPr lang="en-US" sz="1200" dirty="0"/>
              <a:t>many distributed locations. The </a:t>
            </a:r>
            <a:r>
              <a:rPr lang="en-US" sz="1200" dirty="0" smtClean="0"/>
              <a:t>data obtained </a:t>
            </a:r>
            <a:r>
              <a:rPr lang="en-US" sz="1200" dirty="0"/>
              <a:t>from the dynamic </a:t>
            </a:r>
            <a:r>
              <a:rPr lang="en-US" sz="1200" dirty="0" smtClean="0"/>
              <a:t>tests can be </a:t>
            </a:r>
            <a:r>
              <a:rPr lang="en-US" sz="1200" dirty="0"/>
              <a:t>analyzed to extract the dynamic properties of the structure (shapes and frequencies of natural modes of vibration) which can be used to calibrate a finite element model of the bridge.</a:t>
            </a:r>
          </a:p>
          <a:p>
            <a:pPr marL="0" indent="0" algn="just">
              <a:buNone/>
            </a:pPr>
            <a:r>
              <a:rPr lang="en-US" sz="1200" dirty="0" smtClean="0"/>
              <a:t>The static load test consisted of placing loaded dump trucks on the bridge </a:t>
            </a:r>
            <a:r>
              <a:rPr lang="en-US" sz="1200" dirty="0"/>
              <a:t>up to the proof-level load while </a:t>
            </a:r>
            <a:r>
              <a:rPr lang="en-US" sz="1200" dirty="0" smtClean="0"/>
              <a:t>recording the bridge response (strain and displacement). In some cases the responses can be used directly to describe the bridge’s capacity and behavior. The responses can also be compared with FE model predictions and used to calibrate the model.</a:t>
            </a:r>
          </a:p>
        </p:txBody>
      </p:sp>
      <p:sp>
        <p:nvSpPr>
          <p:cNvPr id="4" name="Content Placeholder 2"/>
          <p:cNvSpPr txBox="1">
            <a:spLocks/>
          </p:cNvSpPr>
          <p:nvPr/>
        </p:nvSpPr>
        <p:spPr>
          <a:xfrm>
            <a:off x="308332" y="4114800"/>
            <a:ext cx="7155736" cy="7924800"/>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buNone/>
            </a:pPr>
            <a:r>
              <a:rPr lang="en-US" sz="1600" dirty="0" smtClean="0"/>
              <a:t>Methods</a:t>
            </a:r>
          </a:p>
          <a:p>
            <a:pPr marL="0" indent="0" algn="just">
              <a:buNone/>
            </a:pPr>
            <a:r>
              <a:rPr lang="en-US" sz="1200" dirty="0" smtClean="0"/>
              <a:t>Thirty-one (31) accelerometers </a:t>
            </a:r>
            <a:r>
              <a:rPr lang="en-US" sz="1200" dirty="0"/>
              <a:t>were used to capture </a:t>
            </a:r>
            <a:r>
              <a:rPr lang="en-US" sz="1200" dirty="0" smtClean="0"/>
              <a:t>bridge motion. </a:t>
            </a:r>
            <a:r>
              <a:rPr lang="en-US" sz="1200" dirty="0"/>
              <a:t>The accelerometers were installed on the bottom flange of girders six and eight, while the remainder of the sensors were installed on the top of the deck</a:t>
            </a:r>
            <a:r>
              <a:rPr lang="en-US" sz="1200" dirty="0" smtClean="0"/>
              <a:t>. These accelerometers were used to record the bridge motion under operational conditions as well as due to controlled impacts.</a:t>
            </a:r>
            <a:r>
              <a:rPr lang="en-US" sz="1200" dirty="0"/>
              <a:t> </a:t>
            </a:r>
            <a:r>
              <a:rPr lang="en-US" sz="1200" dirty="0" smtClean="0"/>
              <a:t>The impact test </a:t>
            </a:r>
            <a:r>
              <a:rPr lang="en-US" sz="1200" dirty="0"/>
              <a:t>was performed by impacting the deck with a 25 pound instrumented sledge (load cell) at </a:t>
            </a:r>
            <a:r>
              <a:rPr lang="en-US" sz="1200" dirty="0" smtClean="0"/>
              <a:t>20 locations</a:t>
            </a:r>
            <a:r>
              <a:rPr lang="en-US" sz="1200" dirty="0"/>
              <a:t>. Impacts generally induced forces between 4 and 5 kips with broadband frequency input. </a:t>
            </a: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r>
              <a:rPr lang="en-US" sz="1200" dirty="0" smtClean="0"/>
              <a:t>Twenty (20) displacement gauges were installed on the girder bottom flanges. Strain gauges with a gauge length of 1” were welded on the girders, diaphragms and wind bracing. At several locations on the girders multiple strain gauges were placed along the girder elevation in an effort to capture the strain profile along the girder cross-section. A clip gauge was also installed across the crack on the pier cap to measure any widening.</a:t>
            </a:r>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a:p>
          <a:p>
            <a:pPr marL="0" indent="0" algn="just">
              <a:buNone/>
            </a:pPr>
            <a:r>
              <a:rPr lang="en-US" sz="1200" dirty="0" smtClean="0"/>
              <a:t>Load was supplied by six </a:t>
            </a:r>
            <a:r>
              <a:rPr lang="en-US" sz="1200" dirty="0" err="1" smtClean="0"/>
              <a:t>tridem</a:t>
            </a:r>
            <a:r>
              <a:rPr lang="en-US" sz="1200" dirty="0" smtClean="0"/>
              <a:t> dump trucks, both empty and filled. Load levels progressed from 87 kips (3 empty trucks) to 460 kips (6 full trucks).</a:t>
            </a:r>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smtClean="0"/>
          </a:p>
          <a:p>
            <a:pPr marL="0" indent="0" algn="just">
              <a:buNone/>
            </a:pPr>
            <a:r>
              <a:rPr lang="en-US" sz="1200" dirty="0"/>
              <a:t>An element-level FE model was constructed based on bridge geometry and assumed material properties provided by construction documents. This type of model employs both one-dimensional (beam elements) and two-dimensional elements (e.g. plate or shell elements) to model girders/diaphragms and deck, respectively. Rigid links are use to enforce compatibility between elements while maintaining accurate geometry. </a:t>
            </a:r>
            <a:r>
              <a:rPr lang="en-US" sz="1200" dirty="0" smtClean="0"/>
              <a:t>The model was calibrated separately from the three different tests (operational monitoring, impact test, and load test).</a:t>
            </a:r>
            <a:endParaRPr lang="en-US" sz="1200" dirty="0"/>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a:p>
          <a:p>
            <a:pPr marL="0" indent="0" algn="just">
              <a:buNone/>
            </a:pPr>
            <a:endParaRPr lang="en-US" sz="1200" dirty="0" smtClean="0"/>
          </a:p>
          <a:p>
            <a:pPr marL="0" indent="0" algn="just">
              <a:buNone/>
            </a:pPr>
            <a:endParaRPr lang="en-US" sz="1200" dirty="0"/>
          </a:p>
        </p:txBody>
      </p:sp>
      <p:grpSp>
        <p:nvGrpSpPr>
          <p:cNvPr id="18" name="Group 17"/>
          <p:cNvGrpSpPr/>
          <p:nvPr/>
        </p:nvGrpSpPr>
        <p:grpSpPr>
          <a:xfrm>
            <a:off x="401201" y="8305800"/>
            <a:ext cx="6969998" cy="1680429"/>
            <a:chOff x="381000" y="9428480"/>
            <a:chExt cx="6969998" cy="1680429"/>
          </a:xfrm>
        </p:grpSpPr>
        <p:grpSp>
          <p:nvGrpSpPr>
            <p:cNvPr id="16" name="Group 15"/>
            <p:cNvGrpSpPr/>
            <p:nvPr/>
          </p:nvGrpSpPr>
          <p:grpSpPr>
            <a:xfrm>
              <a:off x="381000" y="9489440"/>
              <a:ext cx="2819400" cy="1619469"/>
              <a:chOff x="533400" y="9489440"/>
              <a:chExt cx="2819400" cy="1619469"/>
            </a:xfrm>
          </p:grpSpPr>
          <p:pic>
            <p:nvPicPr>
              <p:cNvPr id="2053"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6333" y="9489440"/>
                <a:ext cx="2333535" cy="137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533400" y="10801132"/>
                <a:ext cx="2819400" cy="307777"/>
              </a:xfrm>
              <a:prstGeom prst="rect">
                <a:avLst/>
              </a:prstGeom>
              <a:noFill/>
            </p:spPr>
            <p:txBody>
              <a:bodyPr wrap="square" rtlCol="0">
                <a:spAutoFit/>
              </a:bodyPr>
              <a:lstStyle/>
              <a:p>
                <a:pPr algn="ctr"/>
                <a:r>
                  <a:rPr lang="en-US" sz="1400" dirty="0" smtClean="0"/>
                  <a:t>Displacement Gauge Layout</a:t>
                </a:r>
                <a:endParaRPr lang="en-US" sz="1400" dirty="0"/>
              </a:p>
            </p:txBody>
          </p:sp>
        </p:grpSp>
        <p:grpSp>
          <p:nvGrpSpPr>
            <p:cNvPr id="17" name="Group 16"/>
            <p:cNvGrpSpPr/>
            <p:nvPr/>
          </p:nvGrpSpPr>
          <p:grpSpPr>
            <a:xfrm>
              <a:off x="3139043" y="9428480"/>
              <a:ext cx="4211955" cy="1680429"/>
              <a:chOff x="3139043" y="9428480"/>
              <a:chExt cx="4211955" cy="1680429"/>
            </a:xfrm>
          </p:grpSpPr>
          <p:grpSp>
            <p:nvGrpSpPr>
              <p:cNvPr id="15" name="Group 14"/>
              <p:cNvGrpSpPr/>
              <p:nvPr/>
            </p:nvGrpSpPr>
            <p:grpSpPr>
              <a:xfrm>
                <a:off x="3139043" y="9428480"/>
                <a:ext cx="4211955" cy="1432560"/>
                <a:chOff x="3124200" y="9428480"/>
                <a:chExt cx="4211955" cy="1432560"/>
              </a:xfrm>
            </p:grpSpPr>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4200" y="9428480"/>
                  <a:ext cx="2126306" cy="13990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5890" y="9489440"/>
                  <a:ext cx="2120265" cy="137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14" name="TextBox 13"/>
              <p:cNvSpPr txBox="1"/>
              <p:nvPr/>
            </p:nvSpPr>
            <p:spPr>
              <a:xfrm>
                <a:off x="4155201" y="10801132"/>
                <a:ext cx="2179638" cy="307777"/>
              </a:xfrm>
              <a:prstGeom prst="rect">
                <a:avLst/>
              </a:prstGeom>
              <a:noFill/>
            </p:spPr>
            <p:txBody>
              <a:bodyPr wrap="square" rtlCol="0">
                <a:spAutoFit/>
              </a:bodyPr>
              <a:lstStyle/>
              <a:p>
                <a:pPr algn="ctr"/>
                <a:r>
                  <a:rPr lang="en-US" sz="1400" dirty="0" smtClean="0"/>
                  <a:t>Strain Gauge Layout</a:t>
                </a:r>
                <a:endParaRPr lang="en-US" sz="1400" dirty="0"/>
              </a:p>
            </p:txBody>
          </p:sp>
        </p:grpSp>
      </p:grpSp>
      <p:grpSp>
        <p:nvGrpSpPr>
          <p:cNvPr id="19" name="Group 18"/>
          <p:cNvGrpSpPr/>
          <p:nvPr/>
        </p:nvGrpSpPr>
        <p:grpSpPr>
          <a:xfrm>
            <a:off x="1366121" y="5562600"/>
            <a:ext cx="5040159" cy="1828800"/>
            <a:chOff x="1466229" y="6046776"/>
            <a:chExt cx="5040159" cy="1828800"/>
          </a:xfrm>
        </p:grpSpPr>
        <p:grpSp>
          <p:nvGrpSpPr>
            <p:cNvPr id="5" name="Group 4"/>
            <p:cNvGrpSpPr>
              <a:grpSpLocks noChangeAspect="1"/>
            </p:cNvGrpSpPr>
            <p:nvPr/>
          </p:nvGrpSpPr>
          <p:grpSpPr>
            <a:xfrm>
              <a:off x="1466229" y="6046776"/>
              <a:ext cx="3226629" cy="1828800"/>
              <a:chOff x="2447331" y="1408106"/>
              <a:chExt cx="5481991" cy="3682652"/>
            </a:xfrm>
          </p:grpSpPr>
          <p:pic>
            <p:nvPicPr>
              <p:cNvPr id="6" name="图片 20"/>
              <p:cNvPicPr/>
              <p:nvPr/>
            </p:nvPicPr>
            <p:blipFill rotWithShape="1">
              <a:blip r:embed="rId5" cstate="print"/>
              <a:srcRect l="32516" t="17780" r="18158" b="17766"/>
              <a:stretch/>
            </p:blipFill>
            <p:spPr bwMode="auto">
              <a:xfrm>
                <a:off x="3089564" y="1408106"/>
                <a:ext cx="4839758" cy="3682652"/>
              </a:xfrm>
              <a:prstGeom prst="rect">
                <a:avLst/>
              </a:prstGeom>
              <a:noFill/>
              <a:ln>
                <a:noFill/>
              </a:ln>
            </p:spPr>
          </p:pic>
          <p:pic>
            <p:nvPicPr>
              <p:cNvPr id="7" name="Picture 6"/>
              <p:cNvPicPr>
                <a:picLocks noChangeAspect="1"/>
              </p:cNvPicPr>
              <p:nvPr/>
            </p:nvPicPr>
            <p:blipFill rotWithShape="1">
              <a:blip r:embed="rId6"/>
              <a:srcRect r="34973" b="9912"/>
              <a:stretch/>
            </p:blipFill>
            <p:spPr>
              <a:xfrm>
                <a:off x="2447331" y="1937006"/>
                <a:ext cx="654762" cy="2148840"/>
              </a:xfrm>
              <a:prstGeom prst="rect">
                <a:avLst/>
              </a:prstGeom>
              <a:noFill/>
              <a:ln>
                <a:noFill/>
              </a:ln>
            </p:spPr>
          </p:pic>
        </p:grpSp>
        <p:pic>
          <p:nvPicPr>
            <p:cNvPr id="25" name="图片 15"/>
            <p:cNvPicPr>
              <a:picLocks noChangeAspect="1"/>
            </p:cNvPicPr>
            <p:nvPr/>
          </p:nvPicPr>
          <p:blipFill>
            <a:blip r:embed="rId7" cstate="print"/>
            <a:srcRect l="12041" t="27586" r="8966" b="3448"/>
            <a:stretch>
              <a:fillRect/>
            </a:stretch>
          </p:blipFill>
          <p:spPr bwMode="auto">
            <a:xfrm>
              <a:off x="5029200" y="6046776"/>
              <a:ext cx="1477188" cy="1828800"/>
            </a:xfrm>
            <a:prstGeom prst="rect">
              <a:avLst/>
            </a:prstGeom>
            <a:noFill/>
            <a:ln w="9525">
              <a:noFill/>
              <a:miter lim="800000"/>
              <a:headEnd/>
              <a:tailEnd/>
            </a:ln>
          </p:spPr>
        </p:pic>
      </p:grpSp>
      <p:grpSp>
        <p:nvGrpSpPr>
          <p:cNvPr id="21" name="Group 20"/>
          <p:cNvGrpSpPr/>
          <p:nvPr/>
        </p:nvGrpSpPr>
        <p:grpSpPr>
          <a:xfrm>
            <a:off x="342900" y="10515600"/>
            <a:ext cx="7086600" cy="1371600"/>
            <a:chOff x="609600" y="10489376"/>
            <a:chExt cx="7086600" cy="1371600"/>
          </a:xfrm>
        </p:grpSpPr>
        <p:pic>
          <p:nvPicPr>
            <p:cNvPr id="2054" name="Picture 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09600" y="10489376"/>
              <a:ext cx="1954433" cy="137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5" name="Picture 7"/>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649863" y="10489376"/>
              <a:ext cx="2847660" cy="137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6" name="Picture 8"/>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583352" y="10489376"/>
              <a:ext cx="2112848" cy="137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Tree>
    <p:extLst>
      <p:ext uri="{BB962C8B-B14F-4D97-AF65-F5344CB8AC3E}">
        <p14:creationId xmlns:p14="http://schemas.microsoft.com/office/powerpoint/2010/main" val="322992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28600" y="5082600"/>
            <a:ext cx="7315200" cy="5509200"/>
          </a:xfrm>
          <a:prstGeom prst="rect">
            <a:avLst/>
          </a:prstGeom>
        </p:spPr>
        <p:txBody>
          <a:bodyPr>
            <a:spAutoFit/>
          </a:bodyPr>
          <a:lstStyle/>
          <a:p>
            <a:pPr algn="just"/>
            <a:r>
              <a:rPr lang="en-US" sz="1200" dirty="0" smtClean="0"/>
              <a:t>The FE model was updated with both the dynamic data (frequencies and mode shapes), and the static data. Both methods yielded models that were in close agreement and were consistent with test results.</a:t>
            </a:r>
            <a:endParaRPr lang="en-US" sz="1200" dirty="0"/>
          </a:p>
          <a:p>
            <a:pPr algn="just"/>
            <a:endParaRPr lang="en-US" sz="1200" dirty="0"/>
          </a:p>
          <a:p>
            <a:pPr algn="just"/>
            <a:r>
              <a:rPr lang="en-US" sz="1200" dirty="0" smtClean="0"/>
              <a:t>The </a:t>
            </a:r>
            <a:r>
              <a:rPr lang="en-US" sz="1200" dirty="0"/>
              <a:t>response from the clip gauge spanning the </a:t>
            </a:r>
            <a:r>
              <a:rPr lang="en-US" sz="1200" dirty="0" err="1"/>
              <a:t>piercap</a:t>
            </a:r>
            <a:r>
              <a:rPr lang="en-US" sz="1200" dirty="0"/>
              <a:t> crack showed that the crack experienced movement during the load test. However, that portion of the </a:t>
            </a:r>
            <a:r>
              <a:rPr lang="en-US" sz="1200" dirty="0" err="1"/>
              <a:t>piercap</a:t>
            </a:r>
            <a:r>
              <a:rPr lang="en-US" sz="1200" dirty="0"/>
              <a:t> is loaded by Girder #1 which supports the sidewalk region and thus is not expected to carry much of the live load.  After examining the documents that detail rebar layout, it was discovered that the top layer of bars were not properly developed, and therefore the </a:t>
            </a:r>
            <a:r>
              <a:rPr lang="en-US" sz="1200" dirty="0" err="1"/>
              <a:t>piercap</a:t>
            </a:r>
            <a:r>
              <a:rPr lang="en-US" sz="1200" dirty="0"/>
              <a:t> was constructed with insufficient capacity.  </a:t>
            </a:r>
          </a:p>
          <a:p>
            <a:pPr algn="just"/>
            <a:r>
              <a:rPr lang="en-US" sz="1200" dirty="0"/>
              <a:t>An FE model was leveraged In order to further understand the causes of the </a:t>
            </a:r>
            <a:r>
              <a:rPr lang="en-US" sz="1200" dirty="0" err="1"/>
              <a:t>piercap</a:t>
            </a:r>
            <a:r>
              <a:rPr lang="en-US" sz="1200" dirty="0"/>
              <a:t> crack. Dynamic simulations showed that the asymmetric geometry of the span </a:t>
            </a:r>
            <a:r>
              <a:rPr lang="en-US" sz="1200" dirty="0" smtClean="0"/>
              <a:t>resulted in </a:t>
            </a:r>
            <a:r>
              <a:rPr lang="en-US" sz="1200" dirty="0"/>
              <a:t>an asymmetric first mode of vibration for which the region over girder #1 experiences greater deformation than the other side. Under normal traffic conditions, the moving vehicles excite the mass of the bridge, causing it to vibrate. This vibration amplifies the bridge response. It is therefore postulated, that due to the asymmetric nature of the bridge’s geometry, the induced bridge vibration causes asymmetric dynamic amplification, and in this case resulted in forces transmitted to the </a:t>
            </a:r>
            <a:r>
              <a:rPr lang="en-US" sz="1200" dirty="0" err="1"/>
              <a:t>piercap</a:t>
            </a:r>
            <a:r>
              <a:rPr lang="en-US" sz="1200" dirty="0"/>
              <a:t> in excess of its available capacity, ultimately leading to a crack.</a:t>
            </a:r>
          </a:p>
          <a:p>
            <a:pPr algn="just"/>
            <a:endParaRPr lang="en-US" sz="1200" dirty="0" smtClean="0"/>
          </a:p>
          <a:p>
            <a:pPr algn="just"/>
            <a:r>
              <a:rPr lang="en-US" sz="1600" dirty="0" smtClean="0"/>
              <a:t>Summary</a:t>
            </a:r>
          </a:p>
          <a:p>
            <a:pPr marL="171450" indent="-171450" algn="just">
              <a:buFont typeface="Arial" panose="020B0604020202020204" pitchFamily="34" charset="0"/>
              <a:buChar char="•"/>
            </a:pPr>
            <a:r>
              <a:rPr lang="en-US" sz="1200" dirty="0" smtClean="0"/>
              <a:t>Wind bracing did not contribute to structural stiffness or strength capacity. They were, however, the cause of fatigue cracks and should therefore be removed.</a:t>
            </a:r>
          </a:p>
          <a:p>
            <a:pPr marL="171450" indent="-171450" algn="just">
              <a:buFont typeface="Arial" panose="020B0604020202020204" pitchFamily="34" charset="0"/>
              <a:buChar char="•"/>
            </a:pPr>
            <a:r>
              <a:rPr lang="en-US" sz="1200" dirty="0" smtClean="0"/>
              <a:t>The corroded bearings were not significantly affecting bridge performance, but their ability to maintain bridge stability in the future is uncertain. FE simulations showed that any bearing replacements should be able to accommodate bi-directional movement.</a:t>
            </a:r>
          </a:p>
          <a:p>
            <a:pPr marL="171450" indent="-171450" algn="just">
              <a:buFont typeface="Arial" panose="020B0604020202020204" pitchFamily="34" charset="0"/>
              <a:buChar char="•"/>
            </a:pPr>
            <a:r>
              <a:rPr lang="en-US" sz="1200" dirty="0" smtClean="0"/>
              <a:t>The large crack in the </a:t>
            </a:r>
            <a:r>
              <a:rPr lang="en-US" sz="1200" dirty="0" err="1" smtClean="0"/>
              <a:t>piercap</a:t>
            </a:r>
            <a:r>
              <a:rPr lang="en-US" sz="1200" dirty="0" smtClean="0"/>
              <a:t> can be attributed to improper rebar detailing. Dynamic amplification also contributed, and provides explanation for why the crack appeared only on one </a:t>
            </a:r>
            <a:r>
              <a:rPr lang="en-US" sz="1200" dirty="0" err="1" smtClean="0"/>
              <a:t>piercap</a:t>
            </a:r>
            <a:r>
              <a:rPr lang="en-US" sz="1200" dirty="0" smtClean="0"/>
              <a:t>, when improper rebar detailing could be found on other </a:t>
            </a:r>
            <a:r>
              <a:rPr lang="en-US" sz="1200" dirty="0" err="1" smtClean="0"/>
              <a:t>piercaps</a:t>
            </a:r>
            <a:r>
              <a:rPr lang="en-US" sz="1200" dirty="0" smtClean="0"/>
              <a:t>.</a:t>
            </a:r>
          </a:p>
          <a:p>
            <a:pPr marL="171450" indent="-171450" algn="just">
              <a:buFont typeface="Arial" panose="020B0604020202020204" pitchFamily="34" charset="0"/>
              <a:buChar char="•"/>
            </a:pPr>
            <a:r>
              <a:rPr lang="en-US" sz="1200" dirty="0" smtClean="0"/>
              <a:t>The perceived excessive vibrations can be attributed to the bump at the beginning of the bridge caused by approach settlement. </a:t>
            </a:r>
          </a:p>
          <a:p>
            <a:pPr marL="171450" indent="-171450" algn="just">
              <a:buFont typeface="Arial" panose="020B0604020202020204" pitchFamily="34" charset="0"/>
              <a:buChar char="•"/>
            </a:pPr>
            <a:endParaRPr lang="en-US" sz="1200" dirty="0" smtClean="0"/>
          </a:p>
          <a:p>
            <a:pPr algn="just"/>
            <a:endParaRPr lang="en-US" sz="1200" dirty="0"/>
          </a:p>
        </p:txBody>
      </p:sp>
      <p:grpSp>
        <p:nvGrpSpPr>
          <p:cNvPr id="2" name="Group 1"/>
          <p:cNvGrpSpPr>
            <a:grpSpLocks noChangeAspect="1"/>
          </p:cNvGrpSpPr>
          <p:nvPr/>
        </p:nvGrpSpPr>
        <p:grpSpPr>
          <a:xfrm>
            <a:off x="228600" y="3200400"/>
            <a:ext cx="4908162" cy="1828800"/>
            <a:chOff x="388620" y="2938794"/>
            <a:chExt cx="6135202" cy="2286000"/>
          </a:xfrm>
        </p:grpSpPr>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8620" y="2938794"/>
              <a:ext cx="3034485"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58794" y="2938794"/>
              <a:ext cx="3065028"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3076"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61831" y="1447800"/>
            <a:ext cx="2381968" cy="2362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1" name="Rectangle 20"/>
          <p:cNvSpPr/>
          <p:nvPr/>
        </p:nvSpPr>
        <p:spPr>
          <a:xfrm>
            <a:off x="228600" y="1414641"/>
            <a:ext cx="4933231" cy="2308324"/>
          </a:xfrm>
          <a:prstGeom prst="rect">
            <a:avLst/>
          </a:prstGeom>
        </p:spPr>
        <p:txBody>
          <a:bodyPr wrap="square">
            <a:spAutoFit/>
          </a:bodyPr>
          <a:lstStyle/>
          <a:p>
            <a:pPr algn="just"/>
            <a:r>
              <a:rPr lang="en-US" sz="1200" dirty="0"/>
              <a:t>The data gathered during the dynamic test was used to identify the bridge’s natural modes of vibration. </a:t>
            </a:r>
            <a:r>
              <a:rPr lang="en-US" sz="1200" dirty="0" smtClean="0"/>
              <a:t>During operational monitoring bridge vibrations with relatively large amplitudes (peak acceleration of 0.4g) were recorded, thus corroborating inspectors' reports of excessive vibrations.</a:t>
            </a:r>
            <a:endParaRPr lang="en-US" sz="1200" dirty="0"/>
          </a:p>
          <a:p>
            <a:pPr algn="just"/>
            <a:r>
              <a:rPr lang="en-US" sz="1200" dirty="0"/>
              <a:t>The measurements gathered during the static load test showed that the bridge behaved mostly linearly. The small amount of nonlinearity in the response can be attributed to small shifts in load distribution rather than plastic deformation of the girders, thereby is capable of safely carrying loads up to proof-level. </a:t>
            </a:r>
          </a:p>
          <a:p>
            <a:pPr algn="just"/>
            <a:endParaRPr lang="en-US" sz="1200" dirty="0"/>
          </a:p>
          <a:p>
            <a:pPr algn="just"/>
            <a:endParaRPr lang="en-US" sz="1200" dirty="0"/>
          </a:p>
          <a:p>
            <a:pPr algn="just"/>
            <a:endParaRPr lang="en-US" sz="1200" dirty="0" smtClean="0"/>
          </a:p>
        </p:txBody>
      </p:sp>
      <p:sp>
        <p:nvSpPr>
          <p:cNvPr id="9" name="Title 1"/>
          <p:cNvSpPr txBox="1">
            <a:spLocks/>
          </p:cNvSpPr>
          <p:nvPr/>
        </p:nvSpPr>
        <p:spPr>
          <a:xfrm>
            <a:off x="228600" y="519545"/>
            <a:ext cx="7315200" cy="1004455"/>
          </a:xfrm>
          <a:prstGeom prst="rect">
            <a:avLst/>
          </a:prstGeom>
        </p:spPr>
        <p:txBody>
          <a:bodyPr>
            <a:normAutofit fontScale="85000" lnSpcReduction="10000"/>
          </a:bodyPr>
          <a:lstStyle>
            <a:lvl1pPr algn="l" defTabSz="914400" rtl="0" eaLnBrk="1" latinLnBrk="0" hangingPunct="1">
              <a:spcBef>
                <a:spcPct val="0"/>
              </a:spcBef>
              <a:buNone/>
              <a:defRPr sz="4400" kern="1200">
                <a:solidFill>
                  <a:schemeClr val="tx1"/>
                </a:solidFill>
                <a:latin typeface="+mj-lt"/>
                <a:ea typeface="+mj-ea"/>
                <a:cs typeface="+mj-cs"/>
              </a:defRPr>
            </a:lvl1pPr>
          </a:lstStyle>
          <a:p>
            <a:r>
              <a:rPr lang="en-US" sz="3200" dirty="0"/>
              <a:t>Case Study: </a:t>
            </a:r>
            <a:r>
              <a:rPr lang="en-US" sz="2800" dirty="0"/>
              <a:t>Deterioration due to Structural </a:t>
            </a:r>
            <a:r>
              <a:rPr lang="en-US" sz="2800" dirty="0" smtClean="0"/>
              <a:t>Response</a:t>
            </a:r>
            <a:r>
              <a:rPr lang="en-US" dirty="0" smtClean="0"/>
              <a:t/>
            </a:r>
            <a:br>
              <a:rPr lang="en-US" dirty="0" smtClean="0"/>
            </a:br>
            <a:r>
              <a:rPr lang="en-US" sz="2200" dirty="0" smtClean="0"/>
              <a:t>Results &amp; Conclusions</a:t>
            </a:r>
            <a:endParaRPr lang="en-US" sz="2200" dirty="0"/>
          </a:p>
        </p:txBody>
      </p:sp>
    </p:spTree>
    <p:extLst>
      <p:ext uri="{BB962C8B-B14F-4D97-AF65-F5344CB8AC3E}">
        <p14:creationId xmlns:p14="http://schemas.microsoft.com/office/powerpoint/2010/main" val="2152805884"/>
      </p:ext>
    </p:extLst>
  </p:cSld>
  <p:clrMapOvr>
    <a:masterClrMapping/>
  </p:clrMapOvr>
</p:sld>
</file>

<file path=ppt/theme/theme1.xml><?xml version="1.0" encoding="utf-8"?>
<a:theme xmlns:a="http://schemas.openxmlformats.org/drawingml/2006/main" name="NHC_041_conten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NHC_041_content</Template>
  <TotalTime>412</TotalTime>
  <Words>1259</Words>
  <Application>Microsoft Office PowerPoint</Application>
  <PresentationFormat>Custom</PresentationFormat>
  <Paragraphs>89</Paragraphs>
  <Slides>3</Slides>
  <Notes>0</Notes>
  <HiddenSlides>0</HiddenSlides>
  <MMClips>0</MMClip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NHC_041_content</vt:lpstr>
      <vt:lpstr>PowerPoint Presentation</vt:lpstr>
      <vt:lpstr>PowerPoint Presentation</vt:lpstr>
      <vt:lpstr>PowerPoint Presentation</vt:lpstr>
    </vt:vector>
  </TitlesOfParts>
  <Company>Drexel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Braley</dc:creator>
  <cp:lastModifiedBy>John Braley</cp:lastModifiedBy>
  <cp:revision>32</cp:revision>
  <dcterms:created xsi:type="dcterms:W3CDTF">2018-08-01T20:36:24Z</dcterms:created>
  <dcterms:modified xsi:type="dcterms:W3CDTF">2018-08-09T18:56:26Z</dcterms:modified>
</cp:coreProperties>
</file>

<file path=docProps/thumbnail.jpeg>
</file>